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9" r:id="rId5"/>
    <p:sldId id="262" r:id="rId6"/>
    <p:sldId id="261"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46C95-BFBA-4AAC-B999-DD6288B97EDC}" v="240" dt="2023-05-26T13:57:42.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63" d="100"/>
          <a:sy n="63" d="100"/>
        </p:scale>
        <p:origin x="6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29FD-BCCA-E0E2-E842-508003B0BD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E76A50A-2D5E-6EC8-16CC-A11BAA722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964EBFA-03D4-9FD1-753B-9D70385BAC79}"/>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5" name="Footer Placeholder 4">
            <a:extLst>
              <a:ext uri="{FF2B5EF4-FFF2-40B4-BE49-F238E27FC236}">
                <a16:creationId xmlns:a16="http://schemas.microsoft.com/office/drawing/2014/main" id="{BA219D93-605F-59E1-71BA-8CD1FF392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63190E-8ABA-3515-CEE3-50DDD5765807}"/>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69539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2416-37C9-4283-E367-BAF80B5BDB3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B1252EE-28C6-3071-C121-85F2B783C9C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610212-AC61-9887-9B62-388C256C3E86}"/>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5" name="Footer Placeholder 4">
            <a:extLst>
              <a:ext uri="{FF2B5EF4-FFF2-40B4-BE49-F238E27FC236}">
                <a16:creationId xmlns:a16="http://schemas.microsoft.com/office/drawing/2014/main" id="{39E768B6-448C-7D0B-5AE6-B23FCBC729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FCCB23-ED60-D62B-CE74-E96920246982}"/>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361167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06025-8CF8-5947-5A3C-9870887E96D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04938BF-B384-E34C-A7FE-DEA67304F6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BC722B-5BB2-1D74-F6C5-D35BAEE750AA}"/>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5" name="Footer Placeholder 4">
            <a:extLst>
              <a:ext uri="{FF2B5EF4-FFF2-40B4-BE49-F238E27FC236}">
                <a16:creationId xmlns:a16="http://schemas.microsoft.com/office/drawing/2014/main" id="{B5B2C093-A6E5-0F41-98B2-A2B972BF71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CCB11-83FA-FDE4-D60A-81203649B4DB}"/>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266472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4758-44F2-9F92-8379-0110FC1E799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4D61511-4677-B611-BFCC-D2B36F6C7D7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AF16814-7C1E-91BF-F886-1DF3AE968427}"/>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5" name="Footer Placeholder 4">
            <a:extLst>
              <a:ext uri="{FF2B5EF4-FFF2-40B4-BE49-F238E27FC236}">
                <a16:creationId xmlns:a16="http://schemas.microsoft.com/office/drawing/2014/main" id="{E18AD21D-CAEE-12BC-6696-EF9C25B07B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D03CB2-5D36-3B76-353B-971CEA611854}"/>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42844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D6C6-A93D-593A-35FD-1915524D738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AFAC74-5E23-D419-F71E-BDF15F11C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CD1093F-205B-9F9E-0816-2835366D8B8E}"/>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5" name="Footer Placeholder 4">
            <a:extLst>
              <a:ext uri="{FF2B5EF4-FFF2-40B4-BE49-F238E27FC236}">
                <a16:creationId xmlns:a16="http://schemas.microsoft.com/office/drawing/2014/main" id="{E8389F11-D125-D4C7-FBF6-63BA376657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88A807-B7F8-D11F-E31C-AA201B10629D}"/>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200595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4EB6-56FC-2284-C77D-E04616FC40C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5391C04-D655-BFDC-5C67-F3D8A18F6DA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B07F31A-B4E8-B286-22E6-E1295DD1EDF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9F9ED88-C77A-326C-9DD8-F833C6C94A0A}"/>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6" name="Footer Placeholder 5">
            <a:extLst>
              <a:ext uri="{FF2B5EF4-FFF2-40B4-BE49-F238E27FC236}">
                <a16:creationId xmlns:a16="http://schemas.microsoft.com/office/drawing/2014/main" id="{BA2CDB97-DE05-A527-C247-887F90D615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EAE936-83FE-87DF-5CC6-3D4E0EFB4F22}"/>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334985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87A5-20F4-4A31-977A-89BB1B7F07A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2FCD1A4-4044-9228-9374-B554CD226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CC2410-BE2E-CC6F-355D-314B0189B5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A2E0DA5-1A55-38A9-BCE4-C695A3CB0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B1D25F-3E55-A659-8F94-29F87C566B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55A760D-0170-AE27-CFB7-48F0C82DFBA4}"/>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8" name="Footer Placeholder 7">
            <a:extLst>
              <a:ext uri="{FF2B5EF4-FFF2-40B4-BE49-F238E27FC236}">
                <a16:creationId xmlns:a16="http://schemas.microsoft.com/office/drawing/2014/main" id="{5870137D-0211-508A-4C52-7C8E706535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CD1DE0-3331-9591-6715-E5D277F32CF9}"/>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122429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434C-899F-6299-665A-DF68E20E67B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30B26B0-8471-8E10-CE4D-5C187E5FBE55}"/>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4" name="Footer Placeholder 3">
            <a:extLst>
              <a:ext uri="{FF2B5EF4-FFF2-40B4-BE49-F238E27FC236}">
                <a16:creationId xmlns:a16="http://schemas.microsoft.com/office/drawing/2014/main" id="{5BE3AB43-C4E6-5A65-CAC1-4AFC11EF9C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E2E1F7-A81E-7635-6988-6AFCCB9E181C}"/>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344629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357C3-7324-DBC2-6F62-76EDB081BED5}"/>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3" name="Footer Placeholder 2">
            <a:extLst>
              <a:ext uri="{FF2B5EF4-FFF2-40B4-BE49-F238E27FC236}">
                <a16:creationId xmlns:a16="http://schemas.microsoft.com/office/drawing/2014/main" id="{703B01EE-6770-A608-BD61-70734829E39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908051-1817-7B00-2E4D-2C4654BF72FC}"/>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109131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54D7-5387-FB5C-C318-2C908603BA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A356DEB-F254-55B8-389F-2E14650C2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403CB6A-5A71-90E8-3728-242BC1182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D8AA0E-80B7-69BE-B2BF-695D32CAE6CF}"/>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6" name="Footer Placeholder 5">
            <a:extLst>
              <a:ext uri="{FF2B5EF4-FFF2-40B4-BE49-F238E27FC236}">
                <a16:creationId xmlns:a16="http://schemas.microsoft.com/office/drawing/2014/main" id="{48907176-5ED3-091E-9DB9-A2D455E301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5F6170-E7CA-0D5E-07DD-FA61DC6A4AA3}"/>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72574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43C9-5631-A0ED-D9AE-A8F8DD9DDE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6414001-DF4E-7CC2-40BC-F2E1314F65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ED291B-A794-2595-2864-6CDD7C4AD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72918F-AC5E-6BB7-794F-15E63C468352}"/>
              </a:ext>
            </a:extLst>
          </p:cNvPr>
          <p:cNvSpPr>
            <a:spLocks noGrp="1"/>
          </p:cNvSpPr>
          <p:nvPr>
            <p:ph type="dt" sz="half" idx="10"/>
          </p:nvPr>
        </p:nvSpPr>
        <p:spPr/>
        <p:txBody>
          <a:bodyPr/>
          <a:lstStyle/>
          <a:p>
            <a:fld id="{CE011057-41E8-4C24-B993-D8AD0E907CD1}" type="datetimeFigureOut">
              <a:rPr lang="en-GB" smtClean="0"/>
              <a:t>26/06/2023</a:t>
            </a:fld>
            <a:endParaRPr lang="en-GB"/>
          </a:p>
        </p:txBody>
      </p:sp>
      <p:sp>
        <p:nvSpPr>
          <p:cNvPr id="6" name="Footer Placeholder 5">
            <a:extLst>
              <a:ext uri="{FF2B5EF4-FFF2-40B4-BE49-F238E27FC236}">
                <a16:creationId xmlns:a16="http://schemas.microsoft.com/office/drawing/2014/main" id="{01ED9D07-EBDE-9493-41AB-994483E077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4CC5D-E598-B3A0-15EF-3E6BF0DA41EB}"/>
              </a:ext>
            </a:extLst>
          </p:cNvPr>
          <p:cNvSpPr>
            <a:spLocks noGrp="1"/>
          </p:cNvSpPr>
          <p:nvPr>
            <p:ph type="sldNum" sz="quarter" idx="12"/>
          </p:nvPr>
        </p:nvSpPr>
        <p:spPr/>
        <p:txBody>
          <a:bodyPr/>
          <a:lstStyle/>
          <a:p>
            <a:fld id="{5052D146-5E8A-4BED-B733-D23906700ABB}" type="slidenum">
              <a:rPr lang="en-GB" smtClean="0"/>
              <a:t>‹#›</a:t>
            </a:fld>
            <a:endParaRPr lang="en-GB"/>
          </a:p>
        </p:txBody>
      </p:sp>
    </p:spTree>
    <p:extLst>
      <p:ext uri="{BB962C8B-B14F-4D97-AF65-F5344CB8AC3E}">
        <p14:creationId xmlns:p14="http://schemas.microsoft.com/office/powerpoint/2010/main" val="58733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AF8A1-8C04-7DE4-E069-E38D31043A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55F641A-484F-B166-A4B1-F0580536D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5E8D80B-A602-A76F-998E-C59520566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11057-41E8-4C24-B993-D8AD0E907CD1}" type="datetimeFigureOut">
              <a:rPr lang="en-GB" smtClean="0"/>
              <a:t>26/06/2023</a:t>
            </a:fld>
            <a:endParaRPr lang="en-GB"/>
          </a:p>
        </p:txBody>
      </p:sp>
      <p:sp>
        <p:nvSpPr>
          <p:cNvPr id="5" name="Footer Placeholder 4">
            <a:extLst>
              <a:ext uri="{FF2B5EF4-FFF2-40B4-BE49-F238E27FC236}">
                <a16:creationId xmlns:a16="http://schemas.microsoft.com/office/drawing/2014/main" id="{8E3E1C0C-76FC-32EE-F92F-750740B4A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7C0F47-595B-9DA0-07E1-1AA8FE4C0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2D146-5E8A-4BED-B733-D23906700ABB}" type="slidenum">
              <a:rPr lang="en-GB" smtClean="0"/>
              <a:t>‹#›</a:t>
            </a:fld>
            <a:endParaRPr lang="en-GB"/>
          </a:p>
        </p:txBody>
      </p:sp>
    </p:spTree>
    <p:extLst>
      <p:ext uri="{BB962C8B-B14F-4D97-AF65-F5344CB8AC3E}">
        <p14:creationId xmlns:p14="http://schemas.microsoft.com/office/powerpoint/2010/main" val="2377828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Laura.CapesReed@education.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nationalcareers.service.gov.uk/explore-your-education-and-training-choices/exam-results/exam-results" TargetMode="External"/><Relationship Id="rId2" Type="http://schemas.openxmlformats.org/officeDocument/2006/relationships/hyperlink" Target="National%20Careers%20Service" TargetMode="External"/><Relationship Id="rId1" Type="http://schemas.openxmlformats.org/officeDocument/2006/relationships/slideLayout" Target="../slideLayouts/slideLayout2.xml"/><Relationship Id="rId5" Type="http://schemas.openxmlformats.org/officeDocument/2006/relationships/hyperlink" Target="https://educationhub.blog.gov.uk/2023/04/28/exams-in-2023-everything-you-need-to-know/" TargetMode="External"/><Relationship Id="rId4" Type="http://schemas.openxmlformats.org/officeDocument/2006/relationships/hyperlink" Target="https://nationalcareers.service.gov.uk/explore-your-education-and-training-choices/exam-results/parent-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headphones and smiling at a computer&#10;&#10;Description automatically generated with low confidence">
            <a:extLst>
              <a:ext uri="{FF2B5EF4-FFF2-40B4-BE49-F238E27FC236}">
                <a16:creationId xmlns:a16="http://schemas.microsoft.com/office/drawing/2014/main" id="{50397DBF-AA66-C8DD-04C8-65C6D397BE77}"/>
              </a:ext>
            </a:extLst>
          </p:cNvPr>
          <p:cNvPicPr>
            <a:picLocks noChangeAspect="1"/>
          </p:cNvPicPr>
          <p:nvPr/>
        </p:nvPicPr>
        <p:blipFill rotWithShape="1">
          <a:blip r:embed="rId2">
            <a:extLst>
              <a:ext uri="{28A0092B-C50C-407E-A947-70E740481C1C}">
                <a14:useLocalDpi xmlns:a14="http://schemas.microsoft.com/office/drawing/2010/main" val="0"/>
              </a:ext>
            </a:extLst>
          </a:blip>
          <a:srcRect l="187" r="23111" b="9091"/>
          <a:stretch/>
        </p:blipFill>
        <p:spPr>
          <a:xfrm>
            <a:off x="3692930" y="0"/>
            <a:ext cx="8668512" cy="6857990"/>
          </a:xfrm>
          <a:prstGeom prst="rect">
            <a:avLst/>
          </a:prstGeom>
        </p:spPr>
      </p:pic>
      <p:sp>
        <p:nvSpPr>
          <p:cNvPr id="21" name="Rectangle 2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B28CC2-CEED-A4E1-00A7-EA3092354326}"/>
              </a:ext>
            </a:extLst>
          </p:cNvPr>
          <p:cNvSpPr>
            <a:spLocks noGrp="1"/>
          </p:cNvSpPr>
          <p:nvPr>
            <p:ph type="ctrTitle"/>
          </p:nvPr>
        </p:nvSpPr>
        <p:spPr>
          <a:xfrm>
            <a:off x="481029" y="1314274"/>
            <a:ext cx="4726197" cy="3204134"/>
          </a:xfrm>
          <a:scene3d>
            <a:camera prst="orthographicFront">
              <a:rot lat="0" lon="0" rev="0"/>
            </a:camera>
            <a:lightRig rig="balanced" dir="t">
              <a:rot lat="0" lon="0" rev="8700000"/>
            </a:lightRig>
          </a:scene3d>
        </p:spPr>
        <p:txBody>
          <a:bodyPr anchor="b">
            <a:normAutofit/>
          </a:bodyPr>
          <a:lstStyle/>
          <a:p>
            <a:pPr algn="l"/>
            <a:r>
              <a:rPr lang="en-GB" sz="3700" b="1" dirty="0">
                <a:solidFill>
                  <a:srgbClr val="FF33CC"/>
                </a:solidFill>
                <a:effectLst/>
                <a:latin typeface="+mn-lt"/>
                <a:ea typeface="Calibri" panose="020F0502020204030204" pitchFamily="34" charset="0"/>
                <a:cs typeface="Times New Roman" panose="02020603050405020304" pitchFamily="18" charset="0"/>
              </a:rPr>
              <a:t>Get help with exam results careers advice.</a:t>
            </a:r>
            <a:br>
              <a:rPr lang="en-GB" sz="3700" b="1" dirty="0">
                <a:solidFill>
                  <a:srgbClr val="FF33CC"/>
                </a:solidFill>
                <a:effectLst/>
                <a:latin typeface="+mn-lt"/>
                <a:ea typeface="Calibri" panose="020F0502020204030204" pitchFamily="34" charset="0"/>
                <a:cs typeface="Times New Roman" panose="02020603050405020304" pitchFamily="18" charset="0"/>
              </a:rPr>
            </a:br>
            <a:br>
              <a:rPr lang="en-GB" sz="3700" b="1" dirty="0">
                <a:solidFill>
                  <a:srgbClr val="FF33CC"/>
                </a:solidFill>
                <a:effectLst/>
                <a:latin typeface="+mn-lt"/>
                <a:ea typeface="Calibri" panose="020F0502020204030204" pitchFamily="34" charset="0"/>
                <a:cs typeface="Times New Roman" panose="02020603050405020304" pitchFamily="18" charset="0"/>
              </a:rPr>
            </a:br>
            <a:r>
              <a:rPr lang="en-GB" sz="3700" b="1" dirty="0">
                <a:solidFill>
                  <a:srgbClr val="FF33CC"/>
                </a:solidFill>
                <a:effectLst/>
                <a:latin typeface="+mn-lt"/>
                <a:ea typeface="Calibri" panose="020F0502020204030204" pitchFamily="34" charset="0"/>
                <a:cs typeface="Times New Roman" panose="02020603050405020304" pitchFamily="18" charset="0"/>
              </a:rPr>
              <a:t>Stakeholder toolkit</a:t>
            </a:r>
            <a:br>
              <a:rPr lang="en-GB" sz="3700" dirty="0">
                <a:effectLst/>
                <a:latin typeface="Calibri" panose="020F0502020204030204" pitchFamily="34" charset="0"/>
                <a:ea typeface="Calibri" panose="020F0502020204030204" pitchFamily="34" charset="0"/>
                <a:cs typeface="Times New Roman" panose="02020603050405020304" pitchFamily="18" charset="0"/>
              </a:rPr>
            </a:br>
            <a:endParaRPr lang="en-GB" sz="3700" dirty="0"/>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text, graphics, graphic design, font&#10;&#10;Description automatically generated">
            <a:extLst>
              <a:ext uri="{FF2B5EF4-FFF2-40B4-BE49-F238E27FC236}">
                <a16:creationId xmlns:a16="http://schemas.microsoft.com/office/drawing/2014/main" id="{534007A8-861D-22E0-14BA-AC86B693A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1333" y="160845"/>
            <a:ext cx="935243" cy="1081795"/>
          </a:xfrm>
          <a:prstGeom prst="rect">
            <a:avLst/>
          </a:prstGeom>
        </p:spPr>
      </p:pic>
      <p:sp>
        <p:nvSpPr>
          <p:cNvPr id="8" name="Oval 7">
            <a:extLst>
              <a:ext uri="{FF2B5EF4-FFF2-40B4-BE49-F238E27FC236}">
                <a16:creationId xmlns:a16="http://schemas.microsoft.com/office/drawing/2014/main" id="{CAB4E20E-4681-DAD0-7562-E1382A7EAB54}"/>
              </a:ext>
            </a:extLst>
          </p:cNvPr>
          <p:cNvSpPr/>
          <p:nvPr/>
        </p:nvSpPr>
        <p:spPr>
          <a:xfrm>
            <a:off x="214489" y="304800"/>
            <a:ext cx="1309511" cy="7042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618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 useBgFill="1">
        <p:nvSpPr>
          <p:cNvPr id="31"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471211-6D94-9E94-DD99-A2224FD8D693}"/>
              </a:ext>
            </a:extLst>
          </p:cNvPr>
          <p:cNvSpPr>
            <a:spLocks noGrp="1"/>
          </p:cNvSpPr>
          <p:nvPr>
            <p:ph type="title"/>
          </p:nvPr>
        </p:nvSpPr>
        <p:spPr>
          <a:xfrm>
            <a:off x="621792" y="1161288"/>
            <a:ext cx="3602736" cy="4526280"/>
          </a:xfrm>
        </p:spPr>
        <p:txBody>
          <a:bodyPr>
            <a:normAutofit/>
          </a:bodyPr>
          <a:lstStyle/>
          <a:p>
            <a:r>
              <a:rPr lang="en-GB" sz="4000" b="1" dirty="0">
                <a:solidFill>
                  <a:srgbClr val="FF33CC"/>
                </a:solidFill>
                <a:effectLst/>
                <a:latin typeface="+mn-lt"/>
                <a:ea typeface="Calibri" panose="020F0502020204030204" pitchFamily="34" charset="0"/>
                <a:cs typeface="Times New Roman" panose="02020603050405020304" pitchFamily="18" charset="0"/>
              </a:rPr>
              <a:t>Introduction</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35" name="Rectangle 3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13F770E-86EB-5935-C2C7-1E617193BAD9}"/>
              </a:ext>
            </a:extLst>
          </p:cNvPr>
          <p:cNvSpPr>
            <a:spLocks noGrp="1"/>
          </p:cNvSpPr>
          <p:nvPr>
            <p:ph idx="1"/>
          </p:nvPr>
        </p:nvSpPr>
        <p:spPr>
          <a:xfrm>
            <a:off x="5199270" y="1259640"/>
            <a:ext cx="6547555" cy="4992624"/>
          </a:xfrm>
        </p:spPr>
        <p:txBody>
          <a:bodyPr anchor="ctr">
            <a:normAutofit fontScale="25000" lnSpcReduction="20000"/>
          </a:bodyPr>
          <a:lstStyle/>
          <a:p>
            <a:pPr marL="0" indent="0">
              <a:spcAft>
                <a:spcPts val="800"/>
              </a:spcAft>
              <a:buNone/>
            </a:pPr>
            <a:r>
              <a:rPr lang="en-GB" sz="8000" dirty="0">
                <a:effectLst/>
                <a:ea typeface="Calibri" panose="020F0502020204030204" pitchFamily="34" charset="0"/>
                <a:cs typeface="Arial" panose="020B0604020202020204" pitchFamily="34" charset="0"/>
              </a:rPr>
              <a:t>The National Careers Service runs </a:t>
            </a:r>
            <a:r>
              <a:rPr lang="en-GB" sz="8000" b="1" i="1" dirty="0">
                <a:effectLst/>
                <a:ea typeface="Calibri" panose="020F0502020204030204" pitchFamily="34" charset="0"/>
                <a:cs typeface="Arial" panose="020B0604020202020204" pitchFamily="34" charset="0"/>
              </a:rPr>
              <a:t>Get help with exam results careers advice </a:t>
            </a:r>
            <a:r>
              <a:rPr lang="en-GB" sz="8000" dirty="0">
                <a:effectLst/>
                <a:ea typeface="Calibri" panose="020F0502020204030204" pitchFamily="34" charset="0"/>
                <a:cs typeface="Arial" panose="020B0604020202020204" pitchFamily="34" charset="0"/>
              </a:rPr>
              <a:t>in August, to support young people and their parents/ carers with free careers advice after they receive their exam results. </a:t>
            </a:r>
          </a:p>
          <a:p>
            <a:pPr marL="0" indent="0">
              <a:spcAft>
                <a:spcPts val="800"/>
              </a:spcAft>
              <a:buNone/>
            </a:pPr>
            <a:r>
              <a:rPr lang="en-GB" sz="8000" dirty="0">
                <a:ea typeface="Calibri" panose="020F0502020204030204" pitchFamily="34" charset="0"/>
                <a:cs typeface="Arial" panose="020B0604020202020204" pitchFamily="34" charset="0"/>
              </a:rPr>
              <a:t>The National Careers Service offer includes:</a:t>
            </a:r>
          </a:p>
          <a:p>
            <a:pPr>
              <a:spcAft>
                <a:spcPts val="800"/>
              </a:spcAft>
            </a:pPr>
            <a:r>
              <a:rPr lang="en-GB" sz="8000" dirty="0">
                <a:ea typeface="Calibri" panose="020F0502020204030204" pitchFamily="34" charset="0"/>
                <a:cs typeface="Arial" panose="020B0604020202020204" pitchFamily="34" charset="0"/>
              </a:rPr>
              <a:t>Exam related content on the website </a:t>
            </a:r>
          </a:p>
          <a:p>
            <a:pPr>
              <a:spcAft>
                <a:spcPts val="800"/>
              </a:spcAft>
            </a:pPr>
            <a:r>
              <a:rPr lang="en-GB" sz="8000" dirty="0">
                <a:effectLst/>
                <a:ea typeface="Calibri" panose="020F0502020204030204" pitchFamily="34" charset="0"/>
                <a:cs typeface="Arial" panose="020B0604020202020204" pitchFamily="34" charset="0"/>
              </a:rPr>
              <a:t>Webchat with a</a:t>
            </a:r>
            <a:r>
              <a:rPr lang="en-GB" sz="8000" dirty="0">
                <a:ea typeface="Calibri" panose="020F0502020204030204" pitchFamily="34" charset="0"/>
                <a:cs typeface="Arial" panose="020B0604020202020204" pitchFamily="34" charset="0"/>
              </a:rPr>
              <a:t>n expert careers adviser, accessible via the website</a:t>
            </a:r>
          </a:p>
          <a:p>
            <a:pPr>
              <a:spcAft>
                <a:spcPts val="800"/>
              </a:spcAft>
            </a:pPr>
            <a:r>
              <a:rPr lang="en-GB" sz="8000" dirty="0">
                <a:ea typeface="Calibri" panose="020F0502020204030204" pitchFamily="34" charset="0"/>
                <a:cs typeface="Arial" panose="020B0604020202020204" pitchFamily="34" charset="0"/>
              </a:rPr>
              <a:t>A free helpline where you’ll be put through to a professional careers adviser in your local area</a:t>
            </a:r>
          </a:p>
          <a:p>
            <a:pPr>
              <a:spcAft>
                <a:spcPts val="800"/>
              </a:spcAft>
            </a:pPr>
            <a:r>
              <a:rPr lang="en-GB" sz="8000" dirty="0">
                <a:ea typeface="Calibri" panose="020F0502020204030204" pitchFamily="34" charset="0"/>
                <a:cs typeface="Arial" panose="020B0604020202020204" pitchFamily="34" charset="0"/>
              </a:rPr>
              <a:t>Top tips and live Q&amp;A sessions run through the service’s social media channels</a:t>
            </a:r>
          </a:p>
          <a:p>
            <a:pPr marL="0" indent="0">
              <a:spcAft>
                <a:spcPts val="800"/>
              </a:spcAft>
              <a:buNone/>
            </a:pPr>
            <a:r>
              <a:rPr lang="en-GB" sz="8000" dirty="0">
                <a:ea typeface="Calibri" panose="020F0502020204030204" pitchFamily="34" charset="0"/>
                <a:cs typeface="Arial" panose="020B0604020202020204" pitchFamily="34" charset="0"/>
              </a:rPr>
              <a:t>This toolkit contains copy and social media posts that you can use on your own channels to promote the National Careers Service office with your own audiences. If you need any further information or content, then please contact </a:t>
            </a:r>
            <a:r>
              <a:rPr lang="en-GB" sz="8000" dirty="0">
                <a:ea typeface="Calibri" panose="020F0502020204030204" pitchFamily="34" charset="0"/>
                <a:cs typeface="Arial" panose="020B0604020202020204" pitchFamily="34" charset="0"/>
                <a:hlinkClick r:id="rId2"/>
              </a:rPr>
              <a:t>Laura.CapesReed@education.gov.uk</a:t>
            </a:r>
            <a:r>
              <a:rPr lang="en-GB" sz="8000" dirty="0">
                <a:ea typeface="Calibri" panose="020F0502020204030204" pitchFamily="34" charset="0"/>
                <a:cs typeface="Arial" panose="020B0604020202020204" pitchFamily="34" charset="0"/>
              </a:rPr>
              <a:t> </a:t>
            </a:r>
          </a:p>
          <a:p>
            <a:pPr marL="0" indent="0">
              <a:spcAft>
                <a:spcPts val="800"/>
              </a:spcAft>
              <a:buNone/>
            </a:pPr>
            <a:endParaRPr lang="en-GB" sz="2000" dirty="0">
              <a:effectLst/>
              <a:ea typeface="Calibri" panose="020F0502020204030204" pitchFamily="34" charset="0"/>
              <a:cs typeface="Times New Roman" panose="02020603050405020304" pitchFamily="18" charset="0"/>
            </a:endParaRPr>
          </a:p>
          <a:p>
            <a:endParaRPr lang="en-GB" sz="2000" dirty="0"/>
          </a:p>
        </p:txBody>
      </p:sp>
      <p:sp>
        <p:nvSpPr>
          <p:cNvPr id="5" name="Rectangle 4">
            <a:extLst>
              <a:ext uri="{FF2B5EF4-FFF2-40B4-BE49-F238E27FC236}">
                <a16:creationId xmlns:a16="http://schemas.microsoft.com/office/drawing/2014/main" id="{629F3DAD-60E2-FBD5-AF24-9FF89D297E6D}"/>
              </a:ext>
            </a:extLst>
          </p:cNvPr>
          <p:cNvSpPr/>
          <p:nvPr/>
        </p:nvSpPr>
        <p:spPr>
          <a:xfrm>
            <a:off x="6531" y="2803539"/>
            <a:ext cx="428978" cy="124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A5FA855-0448-5DE4-6064-ABE14718085E}"/>
              </a:ext>
            </a:extLst>
          </p:cNvPr>
          <p:cNvSpPr txBox="1"/>
          <p:nvPr/>
        </p:nvSpPr>
        <p:spPr>
          <a:xfrm>
            <a:off x="3031067" y="3252801"/>
            <a:ext cx="6107288"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125612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useBgFill="1">
        <p:nvSpPr>
          <p:cNvPr id="31"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5">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7">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471211-6D94-9E94-DD99-A2224FD8D693}"/>
              </a:ext>
            </a:extLst>
          </p:cNvPr>
          <p:cNvSpPr>
            <a:spLocks noGrp="1"/>
          </p:cNvSpPr>
          <p:nvPr>
            <p:ph type="title"/>
          </p:nvPr>
        </p:nvSpPr>
        <p:spPr>
          <a:xfrm>
            <a:off x="621792" y="1161288"/>
            <a:ext cx="3602736" cy="4526280"/>
          </a:xfrm>
        </p:spPr>
        <p:txBody>
          <a:bodyPr>
            <a:normAutofit/>
          </a:bodyPr>
          <a:lstStyle/>
          <a:p>
            <a:r>
              <a:rPr lang="en-GB" sz="4000" b="1" dirty="0">
                <a:solidFill>
                  <a:srgbClr val="FF33CC"/>
                </a:solidFill>
                <a:effectLst/>
                <a:latin typeface="+mn-lt"/>
                <a:ea typeface="Calibri" panose="020F0502020204030204" pitchFamily="34" charset="0"/>
                <a:cs typeface="Times New Roman" panose="02020603050405020304" pitchFamily="18" charset="0"/>
              </a:rPr>
              <a:t>Suggested copy for newsletters, emails, social channels.</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35" name="Rectangle 3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13F770E-86EB-5935-C2C7-1E617193BAD9}"/>
              </a:ext>
            </a:extLst>
          </p:cNvPr>
          <p:cNvSpPr>
            <a:spLocks noGrp="1"/>
          </p:cNvSpPr>
          <p:nvPr>
            <p:ph idx="1"/>
          </p:nvPr>
        </p:nvSpPr>
        <p:spPr>
          <a:xfrm>
            <a:off x="5434149" y="932688"/>
            <a:ext cx="5916603" cy="4992624"/>
          </a:xfrm>
        </p:spPr>
        <p:txBody>
          <a:bodyPr anchor="ctr">
            <a:normAutofit lnSpcReduction="10000"/>
          </a:bodyPr>
          <a:lstStyle/>
          <a:p>
            <a:pPr marL="0" indent="0">
              <a:spcAft>
                <a:spcPts val="800"/>
              </a:spcAft>
              <a:buNone/>
            </a:pPr>
            <a:r>
              <a:rPr lang="en-GB" sz="2000" b="1" dirty="0">
                <a:effectLst/>
                <a:ea typeface="Calibri" panose="020F0502020204030204" pitchFamily="34" charset="0"/>
                <a:cs typeface="Times New Roman" panose="02020603050405020304" pitchFamily="18" charset="0"/>
              </a:rPr>
              <a:t>Get help with exam results careers advice</a:t>
            </a:r>
          </a:p>
          <a:p>
            <a:pPr marL="0" indent="0">
              <a:spcAft>
                <a:spcPts val="800"/>
              </a:spcAft>
              <a:buNone/>
            </a:pPr>
            <a:r>
              <a:rPr lang="en-GB" sz="2000" dirty="0">
                <a:effectLst/>
                <a:ea typeface="Calibri" panose="020F0502020204030204" pitchFamily="34" charset="0"/>
                <a:cs typeface="Times New Roman" panose="02020603050405020304" pitchFamily="18" charset="0"/>
              </a:rPr>
              <a:t>The National Careers Service will be providing exam results careers advice in August. Support is available to both young people and their parents/ carers through exam specific content on the National Careers Service website, social media, webchat and by phone. </a:t>
            </a:r>
          </a:p>
          <a:p>
            <a:pPr marL="0" indent="0">
              <a:spcAft>
                <a:spcPts val="800"/>
              </a:spcAft>
              <a:buNone/>
            </a:pPr>
            <a:r>
              <a:rPr lang="en-GB" sz="2000" dirty="0">
                <a:effectLst/>
                <a:ea typeface="Calibri" panose="020F0502020204030204" pitchFamily="34" charset="0"/>
                <a:cs typeface="Times New Roman" panose="02020603050405020304" pitchFamily="18" charset="0"/>
              </a:rPr>
              <a:t>You can contact the helpline on 0800 100 900 from Thursday 17</a:t>
            </a:r>
            <a:r>
              <a:rPr lang="en-GB" sz="2000" baseline="30000" dirty="0">
                <a:effectLst/>
                <a:ea typeface="Calibri" panose="020F0502020204030204" pitchFamily="34" charset="0"/>
                <a:cs typeface="Times New Roman" panose="02020603050405020304" pitchFamily="18" charset="0"/>
              </a:rPr>
              <a:t>th</a:t>
            </a:r>
            <a:r>
              <a:rPr lang="en-GB" sz="2000" dirty="0">
                <a:effectLst/>
                <a:ea typeface="Calibri" panose="020F0502020204030204" pitchFamily="34" charset="0"/>
                <a:cs typeface="Times New Roman" panose="02020603050405020304" pitchFamily="18" charset="0"/>
              </a:rPr>
              <a:t> August until Friday 1</a:t>
            </a:r>
            <a:r>
              <a:rPr lang="en-GB" sz="2000" baseline="30000" dirty="0">
                <a:effectLst/>
                <a:ea typeface="Calibri" panose="020F0502020204030204" pitchFamily="34" charset="0"/>
                <a:cs typeface="Times New Roman" panose="02020603050405020304" pitchFamily="18" charset="0"/>
              </a:rPr>
              <a:t>st</a:t>
            </a:r>
            <a:r>
              <a:rPr lang="en-GB" sz="2000" dirty="0">
                <a:effectLst/>
                <a:ea typeface="Calibri" panose="020F0502020204030204" pitchFamily="34" charset="0"/>
                <a:cs typeface="Times New Roman" panose="02020603050405020304" pitchFamily="18" charset="0"/>
              </a:rPr>
              <a:t> September 2023, from 8am – 8pm Monday to Friday and 10am – 5pm Saturday.</a:t>
            </a:r>
          </a:p>
          <a:p>
            <a:pPr marL="0" indent="0">
              <a:spcAft>
                <a:spcPts val="800"/>
              </a:spcAft>
              <a:buNone/>
            </a:pPr>
            <a:r>
              <a:rPr lang="en-GB" sz="2000" dirty="0">
                <a:effectLst/>
                <a:ea typeface="Calibri" panose="020F0502020204030204" pitchFamily="34" charset="0"/>
                <a:cs typeface="Times New Roman" panose="02020603050405020304" pitchFamily="18" charset="0"/>
              </a:rPr>
              <a:t>Professionally qualified careers advisers will be available to help both young people and those supporting them with advice on their next steps after receiving results – whether their results were what they expected or not. </a:t>
            </a:r>
          </a:p>
          <a:p>
            <a:endParaRPr lang="en-GB" sz="2000" dirty="0"/>
          </a:p>
        </p:txBody>
      </p:sp>
      <p:sp>
        <p:nvSpPr>
          <p:cNvPr id="5" name="Rectangle 4">
            <a:extLst>
              <a:ext uri="{FF2B5EF4-FFF2-40B4-BE49-F238E27FC236}">
                <a16:creationId xmlns:a16="http://schemas.microsoft.com/office/drawing/2014/main" id="{629F3DAD-60E2-FBD5-AF24-9FF89D297E6D}"/>
              </a:ext>
            </a:extLst>
          </p:cNvPr>
          <p:cNvSpPr/>
          <p:nvPr/>
        </p:nvSpPr>
        <p:spPr>
          <a:xfrm>
            <a:off x="6531" y="2803539"/>
            <a:ext cx="428978" cy="124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919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471211-6D94-9E94-DD99-A2224FD8D693}"/>
              </a:ext>
            </a:extLst>
          </p:cNvPr>
          <p:cNvSpPr>
            <a:spLocks noGrp="1"/>
          </p:cNvSpPr>
          <p:nvPr>
            <p:ph type="title"/>
          </p:nvPr>
        </p:nvSpPr>
        <p:spPr>
          <a:xfrm>
            <a:off x="621792" y="1161288"/>
            <a:ext cx="3602736" cy="4526280"/>
          </a:xfrm>
        </p:spPr>
        <p:txBody>
          <a:bodyPr>
            <a:normAutofit/>
          </a:bodyPr>
          <a:lstStyle/>
          <a:p>
            <a:r>
              <a:rPr lang="en-GB" sz="4000" b="1" dirty="0">
                <a:solidFill>
                  <a:srgbClr val="FF33CC"/>
                </a:solidFill>
                <a:effectLst/>
                <a:latin typeface="+mn-lt"/>
                <a:ea typeface="Calibri" panose="020F0502020204030204" pitchFamily="34" charset="0"/>
                <a:cs typeface="Times New Roman" panose="02020603050405020304" pitchFamily="18" charset="0"/>
              </a:rPr>
              <a:t>Suggested social media posts</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28" name="Rectangle 2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13F770E-86EB-5935-C2C7-1E617193BAD9}"/>
              </a:ext>
            </a:extLst>
          </p:cNvPr>
          <p:cNvSpPr>
            <a:spLocks noGrp="1"/>
          </p:cNvSpPr>
          <p:nvPr>
            <p:ph idx="1"/>
          </p:nvPr>
        </p:nvSpPr>
        <p:spPr>
          <a:xfrm>
            <a:off x="5434149" y="932688"/>
            <a:ext cx="5916603" cy="4992624"/>
          </a:xfrm>
        </p:spPr>
        <p:txBody>
          <a:bodyPr anchor="ctr">
            <a:normAutofit/>
          </a:bodyPr>
          <a:lstStyle/>
          <a:p>
            <a:pPr>
              <a:spcAft>
                <a:spcPts val="800"/>
              </a:spcAft>
            </a:pPr>
            <a:r>
              <a:rPr lang="en-GB" sz="2000" dirty="0">
                <a:effectLst/>
                <a:ea typeface="Calibri" panose="020F0502020204030204" pitchFamily="34" charset="0"/>
                <a:cs typeface="Times New Roman" panose="02020603050405020304" pitchFamily="18" charset="0"/>
              </a:rPr>
              <a:t>Whatever your results, @NationalCareers expert advisers can help you explore your next steps. Call the helpline on 0800 100 900 or search National Careers Service online #AskNationalCareers #ExamResults2023</a:t>
            </a:r>
          </a:p>
          <a:p>
            <a:pPr>
              <a:spcAft>
                <a:spcPts val="800"/>
              </a:spcAft>
            </a:pPr>
            <a:r>
              <a:rPr lang="en-GB" sz="2000" dirty="0">
                <a:effectLst/>
                <a:ea typeface="Calibri" panose="020F0502020204030204" pitchFamily="34" charset="0"/>
                <a:cs typeface="Times New Roman" panose="02020603050405020304" pitchFamily="18" charset="0"/>
              </a:rPr>
              <a:t>Get help with exam results careers advice from @NationalCareers. Call the helpline on 0800 100 900 or search National Careers Service online #AskNationalCareers #ExamResults2023</a:t>
            </a:r>
          </a:p>
          <a:p>
            <a:pPr>
              <a:spcAft>
                <a:spcPts val="800"/>
              </a:spcAft>
            </a:pPr>
            <a:r>
              <a:rPr lang="en-GB" sz="2000" dirty="0">
                <a:effectLst/>
                <a:ea typeface="Calibri" panose="020F0502020204030204" pitchFamily="34" charset="0"/>
                <a:cs typeface="Times New Roman" panose="02020603050405020304" pitchFamily="18" charset="0"/>
              </a:rPr>
              <a:t>Have you had exam results? The National Careers Service expert advisers are here to help you with your next steps via webchat and phone – call 0800 100 900 or search National Careers Service online #AskNationalCareers #ExamResults2023 </a:t>
            </a:r>
          </a:p>
          <a:p>
            <a:endParaRPr lang="en-GB" sz="2000" dirty="0"/>
          </a:p>
        </p:txBody>
      </p:sp>
      <p:sp>
        <p:nvSpPr>
          <p:cNvPr id="4" name="Rectangle 3">
            <a:extLst>
              <a:ext uri="{FF2B5EF4-FFF2-40B4-BE49-F238E27FC236}">
                <a16:creationId xmlns:a16="http://schemas.microsoft.com/office/drawing/2014/main" id="{C277842F-1CCC-6860-DAF5-C491333FAB61}"/>
              </a:ext>
            </a:extLst>
          </p:cNvPr>
          <p:cNvSpPr/>
          <p:nvPr/>
        </p:nvSpPr>
        <p:spPr>
          <a:xfrm>
            <a:off x="6531" y="2803539"/>
            <a:ext cx="428978" cy="124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39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471211-6D94-9E94-DD99-A2224FD8D693}"/>
              </a:ext>
            </a:extLst>
          </p:cNvPr>
          <p:cNvSpPr>
            <a:spLocks noGrp="1"/>
          </p:cNvSpPr>
          <p:nvPr>
            <p:ph type="title"/>
          </p:nvPr>
        </p:nvSpPr>
        <p:spPr>
          <a:xfrm>
            <a:off x="621792" y="1161288"/>
            <a:ext cx="3602736" cy="4526280"/>
          </a:xfrm>
        </p:spPr>
        <p:txBody>
          <a:bodyPr>
            <a:normAutofit/>
          </a:bodyPr>
          <a:lstStyle/>
          <a:p>
            <a:r>
              <a:rPr lang="en-GB" sz="4000" b="1" dirty="0">
                <a:solidFill>
                  <a:srgbClr val="FF33CC"/>
                </a:solidFill>
                <a:effectLst/>
                <a:latin typeface="+mn-lt"/>
                <a:ea typeface="Calibri" panose="020F0502020204030204" pitchFamily="34" charset="0"/>
                <a:cs typeface="Times New Roman" panose="02020603050405020304" pitchFamily="18" charset="0"/>
              </a:rPr>
              <a:t>Messages by audience</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28" name="Rectangle 2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13F770E-86EB-5935-C2C7-1E617193BAD9}"/>
              </a:ext>
            </a:extLst>
          </p:cNvPr>
          <p:cNvSpPr>
            <a:spLocks noGrp="1"/>
          </p:cNvSpPr>
          <p:nvPr>
            <p:ph idx="1"/>
          </p:nvPr>
        </p:nvSpPr>
        <p:spPr>
          <a:xfrm>
            <a:off x="5305254" y="1553576"/>
            <a:ext cx="5916603" cy="4992624"/>
          </a:xfrm>
        </p:spPr>
        <p:txBody>
          <a:bodyPr anchor="ctr">
            <a:normAutofit fontScale="85000" lnSpcReduction="20000"/>
          </a:bodyPr>
          <a:lstStyle/>
          <a:p>
            <a:pPr marL="0" indent="0">
              <a:buNone/>
            </a:pPr>
            <a:r>
              <a:rPr lang="en-GB" sz="2200" b="1" dirty="0"/>
              <a:t>Young people:</a:t>
            </a:r>
          </a:p>
          <a:p>
            <a:r>
              <a:rPr lang="en-GB" sz="2200" dirty="0"/>
              <a:t>If you’ve had your exam results and would like to chat to an expert careers adviser about your next steps, then the National Careers Service is here to help. You can chat to an adviser online through our website or call us on 0800 100 900.</a:t>
            </a:r>
          </a:p>
          <a:p>
            <a:endParaRPr lang="en-GB" sz="2200" dirty="0"/>
          </a:p>
          <a:p>
            <a:r>
              <a:rPr lang="en-GB" sz="2200" dirty="0"/>
              <a:t>Whether you did better or worse than expected, the National Careers Service expert advisers are here to chat to you about taking the next step in your future career. You can visit our website, chat to us via website or give an adviser a call on 0800 100 900. </a:t>
            </a:r>
          </a:p>
          <a:p>
            <a:pPr marL="0" indent="0">
              <a:buNone/>
            </a:pPr>
            <a:endParaRPr lang="en-GB" sz="2200" dirty="0"/>
          </a:p>
          <a:p>
            <a:pPr marL="0" indent="0">
              <a:buNone/>
            </a:pPr>
            <a:r>
              <a:rPr lang="en-GB" sz="2200" b="1" dirty="0"/>
              <a:t>Parents/ carers:</a:t>
            </a:r>
          </a:p>
          <a:p>
            <a:r>
              <a:rPr lang="en-GB" sz="2200" dirty="0"/>
              <a:t>If you care for a young person that has had their exam results and would like help in supporting them with the next steps in their future career, the National Careers Service is here to help. You can visit our website for more information, chat to an adviser via webchat or phone 0800 100 900.</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4" name="Rectangle 3">
            <a:extLst>
              <a:ext uri="{FF2B5EF4-FFF2-40B4-BE49-F238E27FC236}">
                <a16:creationId xmlns:a16="http://schemas.microsoft.com/office/drawing/2014/main" id="{2EC279F5-3860-D9E0-2DDA-C5B2AEA0EC12}"/>
              </a:ext>
            </a:extLst>
          </p:cNvPr>
          <p:cNvSpPr/>
          <p:nvPr/>
        </p:nvSpPr>
        <p:spPr>
          <a:xfrm>
            <a:off x="6531" y="2803539"/>
            <a:ext cx="428978" cy="124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368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C886788-700E-4D20-9F80-E0E96837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Freeform: Shape 43">
            <a:extLst>
              <a:ext uri="{FF2B5EF4-FFF2-40B4-BE49-F238E27FC236}">
                <a16:creationId xmlns:a16="http://schemas.microsoft.com/office/drawing/2014/main" id="{1850674C-4E08-4C62-A3E2-6337FE4F7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6" name="Freeform: Shape 45">
            <a:extLst>
              <a:ext uri="{FF2B5EF4-FFF2-40B4-BE49-F238E27FC236}">
                <a16:creationId xmlns:a16="http://schemas.microsoft.com/office/drawing/2014/main" id="{BCE4FF05-2B0C-4C97-A9B4-E163085A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C39560-4B3C-5CD9-DBAD-16FDFD90D0A2}"/>
              </a:ext>
            </a:extLst>
          </p:cNvPr>
          <p:cNvSpPr>
            <a:spLocks noGrp="1"/>
          </p:cNvSpPr>
          <p:nvPr>
            <p:ph type="title"/>
          </p:nvPr>
        </p:nvSpPr>
        <p:spPr>
          <a:xfrm>
            <a:off x="475488" y="1124712"/>
            <a:ext cx="4023360" cy="3200400"/>
          </a:xfrm>
        </p:spPr>
        <p:txBody>
          <a:bodyPr vert="horz" lIns="91440" tIns="45720" rIns="91440" bIns="45720" rtlCol="0" anchor="b">
            <a:normAutofit/>
          </a:bodyPr>
          <a:lstStyle/>
          <a:p>
            <a:r>
              <a:rPr lang="en-US" sz="4800" b="1" dirty="0">
                <a:solidFill>
                  <a:srgbClr val="FF33CC"/>
                </a:solidFill>
              </a:rPr>
              <a:t>Assets for use on social channels</a:t>
            </a:r>
          </a:p>
        </p:txBody>
      </p:sp>
      <p:sp>
        <p:nvSpPr>
          <p:cNvPr id="48" name="Rectangle 47">
            <a:extLst>
              <a:ext uri="{FF2B5EF4-FFF2-40B4-BE49-F238E27FC236}">
                <a16:creationId xmlns:a16="http://schemas.microsoft.com/office/drawing/2014/main" id="{529C2A7A-A6B6-4A56-B11C-8E967D88A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A cartoon of a couple of people&#10;&#10;Description automatically generated with low confidence">
            <a:extLst>
              <a:ext uri="{FF2B5EF4-FFF2-40B4-BE49-F238E27FC236}">
                <a16:creationId xmlns:a16="http://schemas.microsoft.com/office/drawing/2014/main" id="{CD06AA20-AA22-5703-4ED2-09F63D27EF2E}"/>
              </a:ext>
            </a:extLst>
          </p:cNvPr>
          <p:cNvPicPr>
            <a:picLocks noChangeAspect="1"/>
          </p:cNvPicPr>
          <p:nvPr/>
        </p:nvPicPr>
        <p:blipFill>
          <a:blip r:embed="rId2"/>
          <a:stretch>
            <a:fillRect/>
          </a:stretch>
        </p:blipFill>
        <p:spPr>
          <a:xfrm>
            <a:off x="5824106" y="568146"/>
            <a:ext cx="5434919" cy="3057142"/>
          </a:xfrm>
          <a:prstGeom prst="rect">
            <a:avLst/>
          </a:prstGeom>
        </p:spPr>
      </p:pic>
      <p:sp>
        <p:nvSpPr>
          <p:cNvPr id="50" name="Rectangle 49">
            <a:extLst>
              <a:ext uri="{FF2B5EF4-FFF2-40B4-BE49-F238E27FC236}">
                <a16:creationId xmlns:a16="http://schemas.microsoft.com/office/drawing/2014/main" id="{FDBD7205-E536-4134-8768-AC3E1A3C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blue and pink bubble with white text&#10;&#10;Description automatically generated with low confidence">
            <a:extLst>
              <a:ext uri="{FF2B5EF4-FFF2-40B4-BE49-F238E27FC236}">
                <a16:creationId xmlns:a16="http://schemas.microsoft.com/office/drawing/2014/main" id="{AA06D380-8C76-97C6-E520-CEE9F506FFCC}"/>
              </a:ext>
            </a:extLst>
          </p:cNvPr>
          <p:cNvPicPr>
            <a:picLocks noChangeAspect="1"/>
          </p:cNvPicPr>
          <p:nvPr/>
        </p:nvPicPr>
        <p:blipFill>
          <a:blip r:embed="rId3"/>
          <a:stretch>
            <a:fillRect/>
          </a:stretch>
        </p:blipFill>
        <p:spPr>
          <a:xfrm>
            <a:off x="5549354" y="4183474"/>
            <a:ext cx="2871216" cy="1629415"/>
          </a:xfrm>
          <a:prstGeom prst="rect">
            <a:avLst/>
          </a:prstGeom>
        </p:spPr>
      </p:pic>
      <p:pic>
        <p:nvPicPr>
          <p:cNvPr id="19" name="Picture 18" descr="A pink and blue bubble with white text&#10;&#10;Description automatically generated with low confidence">
            <a:extLst>
              <a:ext uri="{FF2B5EF4-FFF2-40B4-BE49-F238E27FC236}">
                <a16:creationId xmlns:a16="http://schemas.microsoft.com/office/drawing/2014/main" id="{D055D7BE-74C7-6943-0985-48844FD25DDB}"/>
              </a:ext>
            </a:extLst>
          </p:cNvPr>
          <p:cNvPicPr>
            <a:picLocks noChangeAspect="1"/>
          </p:cNvPicPr>
          <p:nvPr/>
        </p:nvPicPr>
        <p:blipFill>
          <a:blip r:embed="rId4"/>
          <a:stretch>
            <a:fillRect/>
          </a:stretch>
        </p:blipFill>
        <p:spPr>
          <a:xfrm>
            <a:off x="8665013" y="4187064"/>
            <a:ext cx="2871216" cy="1622236"/>
          </a:xfrm>
          <a:prstGeom prst="rect">
            <a:avLst/>
          </a:prstGeom>
        </p:spPr>
      </p:pic>
      <p:sp>
        <p:nvSpPr>
          <p:cNvPr id="25" name="Rectangle 24">
            <a:extLst>
              <a:ext uri="{FF2B5EF4-FFF2-40B4-BE49-F238E27FC236}">
                <a16:creationId xmlns:a16="http://schemas.microsoft.com/office/drawing/2014/main" id="{258C174D-F46C-07C2-25B5-50AAF88B5BAC}"/>
              </a:ext>
            </a:extLst>
          </p:cNvPr>
          <p:cNvSpPr/>
          <p:nvPr/>
        </p:nvSpPr>
        <p:spPr>
          <a:xfrm>
            <a:off x="465328" y="327461"/>
            <a:ext cx="1313514" cy="124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667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471211-6D94-9E94-DD99-A2224FD8D693}"/>
              </a:ext>
            </a:extLst>
          </p:cNvPr>
          <p:cNvSpPr>
            <a:spLocks noGrp="1"/>
          </p:cNvSpPr>
          <p:nvPr>
            <p:ph type="title"/>
          </p:nvPr>
        </p:nvSpPr>
        <p:spPr>
          <a:xfrm>
            <a:off x="621792" y="1161288"/>
            <a:ext cx="3602736" cy="4526280"/>
          </a:xfrm>
        </p:spPr>
        <p:txBody>
          <a:bodyPr>
            <a:normAutofit/>
          </a:bodyPr>
          <a:lstStyle/>
          <a:p>
            <a:r>
              <a:rPr lang="en-GB" sz="4000" b="1" dirty="0">
                <a:solidFill>
                  <a:srgbClr val="FF33CC"/>
                </a:solidFill>
                <a:effectLst/>
                <a:latin typeface="+mn-lt"/>
                <a:ea typeface="Calibri" panose="020F0502020204030204" pitchFamily="34" charset="0"/>
                <a:cs typeface="Times New Roman" panose="02020603050405020304" pitchFamily="18" charset="0"/>
              </a:rPr>
              <a:t>Contact details/ useful links</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sz="4000" dirty="0"/>
          </a:p>
        </p:txBody>
      </p:sp>
      <p:sp>
        <p:nvSpPr>
          <p:cNvPr id="28" name="Rectangle 2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13F770E-86EB-5935-C2C7-1E617193BAD9}"/>
              </a:ext>
            </a:extLst>
          </p:cNvPr>
          <p:cNvSpPr>
            <a:spLocks noGrp="1"/>
          </p:cNvSpPr>
          <p:nvPr>
            <p:ph idx="1"/>
          </p:nvPr>
        </p:nvSpPr>
        <p:spPr>
          <a:xfrm>
            <a:off x="5434149" y="932688"/>
            <a:ext cx="5916603" cy="4992624"/>
          </a:xfrm>
        </p:spPr>
        <p:txBody>
          <a:bodyPr anchor="ctr">
            <a:normAutofit/>
          </a:bodyPr>
          <a:lstStyle/>
          <a:p>
            <a:r>
              <a:rPr lang="en-GB" sz="2000" dirty="0"/>
              <a:t>0800 100 900</a:t>
            </a:r>
          </a:p>
          <a:p>
            <a:pPr>
              <a:spcAft>
                <a:spcPts val="800"/>
              </a:spcAft>
            </a:pPr>
            <a:r>
              <a:rPr lang="en-GB" sz="2000"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National Careers Service</a:t>
            </a:r>
            <a:endParaRPr lang="en-GB" sz="2000" dirty="0">
              <a:effectLst/>
              <a:ea typeface="Calibri" panose="020F0502020204030204" pitchFamily="34" charset="0"/>
              <a:cs typeface="Times New Roman" panose="02020603050405020304" pitchFamily="18" charset="0"/>
            </a:endParaRPr>
          </a:p>
          <a:p>
            <a:pPr>
              <a:spcAft>
                <a:spcPts val="800"/>
              </a:spcAft>
            </a:pPr>
            <a:r>
              <a:rPr lang="en-GB" sz="2000"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Exam results | National Careers Service</a:t>
            </a:r>
            <a:endParaRPr lang="en-GB" sz="2000" dirty="0">
              <a:effectLst/>
              <a:ea typeface="Calibri" panose="020F0502020204030204" pitchFamily="34" charset="0"/>
              <a:cs typeface="Times New Roman" panose="02020603050405020304" pitchFamily="18" charset="0"/>
            </a:endParaRPr>
          </a:p>
          <a:p>
            <a:pPr>
              <a:spcAft>
                <a:spcPts val="800"/>
              </a:spcAft>
            </a:pPr>
            <a:r>
              <a:rPr lang="en-GB" sz="2000" dirty="0">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Parent's guide to exam results | National Careers Service</a:t>
            </a:r>
            <a:endParaRPr lang="en-GB" sz="2000" dirty="0">
              <a:effectLst/>
              <a:ea typeface="Calibri" panose="020F0502020204030204" pitchFamily="34" charset="0"/>
              <a:cs typeface="Times New Roman" panose="02020603050405020304" pitchFamily="18" charset="0"/>
            </a:endParaRPr>
          </a:p>
          <a:p>
            <a:pPr>
              <a:spcAft>
                <a:spcPts val="800"/>
              </a:spcAft>
            </a:pPr>
            <a:r>
              <a:rPr lang="en-GB" sz="2000" dirty="0">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Exams in 2023 – everything you need to know - The Education Hub (blog.gov.uk)</a:t>
            </a:r>
            <a:endParaRPr lang="en-GB" sz="2000" dirty="0"/>
          </a:p>
        </p:txBody>
      </p:sp>
      <p:sp>
        <p:nvSpPr>
          <p:cNvPr id="4" name="Rectangle 3">
            <a:extLst>
              <a:ext uri="{FF2B5EF4-FFF2-40B4-BE49-F238E27FC236}">
                <a16:creationId xmlns:a16="http://schemas.microsoft.com/office/drawing/2014/main" id="{B97CBDC6-9EB7-E74B-A88A-E8EF7EFE2B66}"/>
              </a:ext>
            </a:extLst>
          </p:cNvPr>
          <p:cNvSpPr/>
          <p:nvPr/>
        </p:nvSpPr>
        <p:spPr>
          <a:xfrm>
            <a:off x="6531" y="2803539"/>
            <a:ext cx="428978" cy="1241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492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617</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Get help with exam results careers advice.  Stakeholder toolkit </vt:lpstr>
      <vt:lpstr>Introduction </vt:lpstr>
      <vt:lpstr>Suggested copy for newsletters, emails, social channels. </vt:lpstr>
      <vt:lpstr>Suggested social media posts </vt:lpstr>
      <vt:lpstr>Messages by audience </vt:lpstr>
      <vt:lpstr>Assets for use on social channels</vt:lpstr>
      <vt:lpstr>Contact details/ useful links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help with exam results careers advice.  Stakeholder toolkit </dc:title>
  <dc:creator>CAPESREED, Laura</dc:creator>
  <cp:lastModifiedBy>Headridge Fiona</cp:lastModifiedBy>
  <cp:revision>3</cp:revision>
  <cp:lastPrinted>2023-05-25T15:04:43Z</cp:lastPrinted>
  <dcterms:created xsi:type="dcterms:W3CDTF">2023-05-25T10:21:09Z</dcterms:created>
  <dcterms:modified xsi:type="dcterms:W3CDTF">2023-06-26T12:39:12Z</dcterms:modified>
</cp:coreProperties>
</file>